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7" r:id="rId2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87C8"/>
    <a:srgbClr val="339933"/>
    <a:srgbClr val="339966"/>
    <a:srgbClr val="00CC66"/>
    <a:srgbClr val="9BDFF7"/>
    <a:srgbClr val="FF0000"/>
    <a:srgbClr val="FFCCFF"/>
    <a:srgbClr val="FFFF99"/>
    <a:srgbClr val="8BD9F5"/>
    <a:srgbClr val="68CE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3804" autoAdjust="0"/>
  </p:normalViewPr>
  <p:slideViewPr>
    <p:cSldViewPr>
      <p:cViewPr varScale="1">
        <p:scale>
          <a:sx n="110" d="100"/>
          <a:sy n="110" d="100"/>
        </p:scale>
        <p:origin x="1446" y="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90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7519A-5F54-4EFD-ACEB-BC5461B4A11F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D3607-C23A-4BFA-9DFC-50BECEFC41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700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9F1C8-8224-46FA-8A1F-508FC2F589BF}" type="datetimeFigureOut">
              <a:rPr kumimoji="1" lang="ja-JP" altLang="en-US" smtClean="0"/>
              <a:t>2018/7/9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B0A19A-FE80-4135-84CF-72C20C2733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lit_to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0"/>
          <a:stretch>
            <a:fillRect/>
          </a:stretch>
        </p:blipFill>
        <p:spPr bwMode="auto">
          <a:xfrm>
            <a:off x="0" y="6524626"/>
            <a:ext cx="9906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1833299" y="3284539"/>
            <a:ext cx="8072702" cy="7302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051551"/>
            <a:ext cx="2301081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1" y="6524625"/>
            <a:ext cx="36429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i="1">
                <a:solidFill>
                  <a:schemeClr val="bg1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4187" y="2133601"/>
            <a:ext cx="8151813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E978-A3B9-4673-8199-3797293923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4205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20612-914C-4BDE-8D4C-FEA4392E99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649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1"/>
            <a:ext cx="2352675" cy="612616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1"/>
            <a:ext cx="6892925" cy="612616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B01F7-FA20-4B15-9970-D297285851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1431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670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4BDB-530F-4364-A4B7-5A1182A1D6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04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E403-68E0-47EB-9A36-3C247B1647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6606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41BEC-AD9E-4104-AF2B-4C626651FF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156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0967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2EA1-6911-4BAC-954D-0A2DD024DD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6665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76D3-1CBA-4E5C-8891-6A87D7C30D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1891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5529-272E-4A2C-90D7-160EE3AC10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2627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FFDCE21E-3BF4-4A13-BE4A-B95BE9787B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8"/>
          <p:cNvGrpSpPr>
            <a:grpSpLocks/>
          </p:cNvGrpSpPr>
          <p:nvPr userDrawn="1"/>
        </p:nvGrpSpPr>
        <p:grpSpPr bwMode="auto"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034" name="Picture 9" descr="mlit_top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801" b="65286"/>
            <a:stretch>
              <a:fillRect/>
            </a:stretch>
          </p:blipFill>
          <p:spPr bwMode="auto"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6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6945" b="42805"/>
              <a:stretch>
                <a:fillRect/>
              </a:stretch>
            </p:blipFill>
            <p:spPr bwMode="auto"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000" b="42805"/>
              <a:stretch>
                <a:fillRect/>
              </a:stretch>
            </p:blipFill>
            <p:spPr bwMode="auto"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8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906" b="42805"/>
              <a:stretch>
                <a:fillRect/>
              </a:stretch>
            </p:blipFill>
            <p:spPr bwMode="auto"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534339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pic>
        <p:nvPicPr>
          <p:cNvPr id="1032" name="Picture 14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70"/>
          <a:stretch>
            <a:fillRect/>
          </a:stretch>
        </p:blipFill>
        <p:spPr bwMode="auto">
          <a:xfrm>
            <a:off x="8225765" y="1"/>
            <a:ext cx="1680236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1" y="1375322"/>
            <a:ext cx="4802496" cy="4798513"/>
          </a:xfrm>
          <a:prstGeom prst="rect">
            <a:avLst/>
          </a:prstGeom>
        </p:spPr>
      </p:pic>
      <p:sp>
        <p:nvSpPr>
          <p:cNvPr id="282" name="Rectangle 2"/>
          <p:cNvSpPr txBox="1">
            <a:spLocks noChangeArrowheads="1"/>
          </p:cNvSpPr>
          <p:nvPr/>
        </p:nvSpPr>
        <p:spPr>
          <a:xfrm>
            <a:off x="-6271" y="39254"/>
            <a:ext cx="8028384" cy="4762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2000" kern="0" dirty="0" smtClean="0"/>
              <a:t>ブロック塀の点検のチェックポイント</a:t>
            </a:r>
            <a:endParaRPr lang="ja-JP" altLang="en-US" sz="2000" kern="0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0" y="6366513"/>
            <a:ext cx="5016088" cy="41948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1050" kern="0" dirty="0" smtClean="0">
                <a:solidFill>
                  <a:schemeClr val="tx1"/>
                </a:solidFill>
              </a:rPr>
              <a:t>出典 ： </a:t>
            </a:r>
            <a:endParaRPr lang="en-US" altLang="ja-JP" sz="1050" kern="0" dirty="0" smtClean="0">
              <a:solidFill>
                <a:schemeClr val="tx1"/>
              </a:solidFill>
            </a:endParaRPr>
          </a:p>
          <a:p>
            <a:r>
              <a:rPr lang="ja-JP" altLang="en-US" sz="1050" kern="0" dirty="0" smtClean="0">
                <a:solidFill>
                  <a:schemeClr val="tx1"/>
                </a:solidFill>
              </a:rPr>
              <a:t>パンフレット「</a:t>
            </a:r>
            <a:r>
              <a:rPr lang="ja-JP" altLang="ja-JP" sz="1050" dirty="0">
                <a:solidFill>
                  <a:schemeClr val="tx1"/>
                </a:solidFill>
              </a:rPr>
              <a:t>地震からわが家を守ろう</a:t>
            </a:r>
            <a:r>
              <a:rPr lang="ja-JP" altLang="en-US" sz="1050" kern="0" dirty="0" smtClean="0">
                <a:solidFill>
                  <a:schemeClr val="tx1"/>
                </a:solidFill>
              </a:rPr>
              <a:t>」</a:t>
            </a:r>
            <a:r>
              <a:rPr lang="ja-JP" altLang="en-US" sz="1050" kern="0" dirty="0">
                <a:solidFill>
                  <a:schemeClr val="tx1"/>
                </a:solidFill>
              </a:rPr>
              <a:t>　</a:t>
            </a:r>
            <a:r>
              <a:rPr lang="ja-JP" altLang="en-US" sz="1050" kern="0" dirty="0" smtClean="0">
                <a:solidFill>
                  <a:schemeClr val="tx1"/>
                </a:solidFill>
              </a:rPr>
              <a:t>日本建築</a:t>
            </a:r>
            <a:r>
              <a:rPr lang="ja-JP" altLang="en-US" sz="1050" kern="0" dirty="0">
                <a:solidFill>
                  <a:schemeClr val="tx1"/>
                </a:solidFill>
              </a:rPr>
              <a:t>防災</a:t>
            </a:r>
            <a:r>
              <a:rPr lang="ja-JP" altLang="en-US" sz="1050" kern="0" dirty="0" smtClean="0">
                <a:solidFill>
                  <a:schemeClr val="tx1"/>
                </a:solidFill>
              </a:rPr>
              <a:t>協会　</a:t>
            </a:r>
            <a:r>
              <a:rPr lang="en-US" altLang="ja-JP" sz="1050" kern="0" dirty="0" smtClean="0">
                <a:solidFill>
                  <a:schemeClr val="tx1"/>
                </a:solidFill>
              </a:rPr>
              <a:t>2013</a:t>
            </a:r>
            <a:r>
              <a:rPr lang="ja-JP" altLang="en-US" sz="1050" kern="0" dirty="0" err="1" smtClean="0">
                <a:solidFill>
                  <a:schemeClr val="tx1"/>
                </a:solidFill>
              </a:rPr>
              <a:t>．</a:t>
            </a:r>
            <a:r>
              <a:rPr lang="en-US" altLang="ja-JP" sz="1050" kern="0" dirty="0" smtClean="0">
                <a:solidFill>
                  <a:schemeClr val="tx1"/>
                </a:solidFill>
              </a:rPr>
              <a:t>1</a:t>
            </a:r>
            <a:r>
              <a:rPr lang="ja-JP" altLang="en-US" sz="1050" kern="0" dirty="0">
                <a:solidFill>
                  <a:schemeClr val="tx1"/>
                </a:solidFill>
              </a:rPr>
              <a:t> </a:t>
            </a:r>
            <a:r>
              <a:rPr lang="ja-JP" altLang="en-US" sz="1050" kern="0" dirty="0" smtClean="0">
                <a:solidFill>
                  <a:schemeClr val="tx1"/>
                </a:solidFill>
              </a:rPr>
              <a:t>より一部改</a:t>
            </a:r>
            <a:endParaRPr lang="en-US" altLang="ja-JP" sz="1050" kern="0" dirty="0" smtClean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27710" y="2636912"/>
            <a:ext cx="8252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4087C8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高さ</a:t>
            </a:r>
            <a:endParaRPr kumimoji="1" lang="ja-JP" altLang="en-US" sz="1400" dirty="0">
              <a:solidFill>
                <a:srgbClr val="4087C8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493856" y="4709494"/>
            <a:ext cx="175981" cy="127032"/>
          </a:xfrm>
          <a:prstGeom prst="line">
            <a:avLst/>
          </a:prstGeom>
          <a:ln w="12700">
            <a:solidFill>
              <a:srgbClr val="339933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446231" y="4552840"/>
            <a:ext cx="421481" cy="178593"/>
          </a:xfrm>
          <a:prstGeom prst="line">
            <a:avLst/>
          </a:prstGeom>
          <a:ln w="127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V="1">
            <a:off x="622212" y="4684127"/>
            <a:ext cx="421481" cy="178593"/>
          </a:xfrm>
          <a:prstGeom prst="line">
            <a:avLst/>
          </a:prstGeom>
          <a:ln w="127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Rectangle 2"/>
          <p:cNvSpPr txBox="1">
            <a:spLocks noChangeArrowheads="1"/>
          </p:cNvSpPr>
          <p:nvPr/>
        </p:nvSpPr>
        <p:spPr>
          <a:xfrm>
            <a:off x="4736976" y="692696"/>
            <a:ext cx="5112568" cy="609329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1600" kern="0" dirty="0" smtClean="0">
                <a:solidFill>
                  <a:schemeClr val="tx1"/>
                </a:solidFill>
              </a:rPr>
              <a:t>　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ブロック塀について、以下の項目を点検し、ひとつでも不適合があれば危険なので改善しましょう。</a:t>
            </a:r>
            <a:endParaRPr lang="en-US" altLang="ja-JP" sz="1400" kern="0" dirty="0" smtClean="0">
              <a:solidFill>
                <a:schemeClr val="tx1"/>
              </a:solidFill>
            </a:endParaRPr>
          </a:p>
          <a:p>
            <a:r>
              <a:rPr lang="ja-JP" altLang="en-US" sz="1400" kern="0" dirty="0" smtClean="0">
                <a:solidFill>
                  <a:schemeClr val="tx1"/>
                </a:solidFill>
              </a:rPr>
              <a:t>　まず</a:t>
            </a:r>
            <a:r>
              <a:rPr lang="ja-JP" altLang="en-US" sz="1400" kern="0" dirty="0">
                <a:solidFill>
                  <a:schemeClr val="tx1"/>
                </a:solidFill>
              </a:rPr>
              <a:t>外観で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１～</a:t>
            </a:r>
            <a:r>
              <a:rPr lang="en-US" altLang="ja-JP" sz="1400" kern="0" dirty="0" smtClean="0">
                <a:solidFill>
                  <a:schemeClr val="tx1"/>
                </a:solidFill>
              </a:rPr>
              <a:t>5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をチェックし、ひとつでも不適合がある場合や</a:t>
            </a:r>
            <a:endParaRPr lang="en-US" altLang="ja-JP" sz="1400" kern="0" dirty="0" smtClean="0">
              <a:solidFill>
                <a:schemeClr val="tx1"/>
              </a:solidFill>
            </a:endParaRPr>
          </a:p>
          <a:p>
            <a:r>
              <a:rPr lang="ja-JP" altLang="en-US" sz="1400" kern="0" dirty="0" smtClean="0">
                <a:solidFill>
                  <a:schemeClr val="tx1"/>
                </a:solidFill>
              </a:rPr>
              <a:t>分からないことがあれば、専門家に相談しましょう。</a:t>
            </a:r>
            <a:endParaRPr lang="en-US" altLang="ja-JP" sz="1400" kern="0" dirty="0" smtClean="0">
              <a:solidFill>
                <a:schemeClr val="tx1"/>
              </a:solidFill>
            </a:endParaRPr>
          </a:p>
          <a:p>
            <a:endParaRPr lang="en-US" altLang="ja-JP" sz="1400" kern="0" dirty="0" smtClean="0">
              <a:solidFill>
                <a:schemeClr val="tx1"/>
              </a:solidFill>
            </a:endParaRPr>
          </a:p>
          <a:p>
            <a:r>
              <a:rPr lang="ja-JP" altLang="en-US" sz="1400" kern="0" dirty="0" smtClean="0"/>
              <a:t>□ １．塀は高すぎないか</a:t>
            </a:r>
            <a:endParaRPr lang="en-US" altLang="ja-JP" sz="1400" kern="0" dirty="0" smtClean="0"/>
          </a:p>
          <a:p>
            <a:r>
              <a:rPr lang="ja-JP" altLang="en-US" sz="1400" kern="0" dirty="0">
                <a:solidFill>
                  <a:schemeClr val="tx1"/>
                </a:solidFill>
              </a:rPr>
              <a:t>　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　　・塀の高さは地盤から</a:t>
            </a:r>
            <a:r>
              <a:rPr lang="en-US" altLang="ja-JP" sz="1400" kern="0" dirty="0" smtClean="0">
                <a:solidFill>
                  <a:schemeClr val="tx1"/>
                </a:solidFill>
              </a:rPr>
              <a:t>2.2</a:t>
            </a:r>
            <a:r>
              <a:rPr lang="ja-JP" altLang="en-US" sz="1400" kern="0" dirty="0" err="1" smtClean="0">
                <a:solidFill>
                  <a:schemeClr val="tx1"/>
                </a:solidFill>
              </a:rPr>
              <a:t>ｍ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以下か。</a:t>
            </a:r>
            <a:endParaRPr lang="en-US" altLang="ja-JP" sz="1400" kern="0" dirty="0" smtClean="0">
              <a:solidFill>
                <a:schemeClr val="tx1"/>
              </a:solidFill>
            </a:endParaRPr>
          </a:p>
          <a:p>
            <a:endParaRPr lang="en-US" altLang="ja-JP" sz="900" kern="0" dirty="0">
              <a:solidFill>
                <a:schemeClr val="tx1"/>
              </a:solidFill>
            </a:endParaRPr>
          </a:p>
          <a:p>
            <a:r>
              <a:rPr lang="ja-JP" altLang="en-US" sz="1400" kern="0" dirty="0"/>
              <a:t>□ </a:t>
            </a:r>
            <a:r>
              <a:rPr lang="ja-JP" altLang="en-US" sz="1400" kern="0" dirty="0" smtClean="0"/>
              <a:t>２．塀の厚さは十分か</a:t>
            </a:r>
            <a:endParaRPr lang="en-US" altLang="ja-JP" sz="1400" kern="0" dirty="0" smtClean="0"/>
          </a:p>
          <a:p>
            <a:r>
              <a:rPr lang="ja-JP" altLang="en-US" sz="1400" kern="0" dirty="0">
                <a:solidFill>
                  <a:schemeClr val="tx1"/>
                </a:solidFill>
              </a:rPr>
              <a:t>　　　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・塀の厚さは</a:t>
            </a:r>
            <a:r>
              <a:rPr lang="en-US" altLang="ja-JP" sz="1400" kern="0" dirty="0" smtClean="0">
                <a:solidFill>
                  <a:schemeClr val="tx1"/>
                </a:solidFill>
              </a:rPr>
              <a:t>10cm</a:t>
            </a:r>
            <a:r>
              <a:rPr lang="ja-JP" altLang="en-US" sz="1400" kern="0" dirty="0">
                <a:solidFill>
                  <a:schemeClr val="tx1"/>
                </a:solidFill>
              </a:rPr>
              <a:t>以上か。 （塀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の高さが</a:t>
            </a:r>
            <a:r>
              <a:rPr lang="en-US" altLang="ja-JP" sz="1400" kern="0" dirty="0" smtClean="0">
                <a:solidFill>
                  <a:schemeClr val="tx1"/>
                </a:solidFill>
              </a:rPr>
              <a:t>2</a:t>
            </a:r>
            <a:r>
              <a:rPr lang="ja-JP" altLang="en-US" sz="1400" kern="0" dirty="0" err="1">
                <a:solidFill>
                  <a:schemeClr val="tx1"/>
                </a:solidFill>
              </a:rPr>
              <a:t>ｍ</a:t>
            </a:r>
            <a:r>
              <a:rPr lang="ja-JP" altLang="en-US" sz="1400" kern="0" dirty="0">
                <a:solidFill>
                  <a:schemeClr val="tx1"/>
                </a:solidFill>
              </a:rPr>
              <a:t>超</a:t>
            </a:r>
            <a:r>
              <a:rPr lang="en-US" altLang="ja-JP" sz="1400" kern="0" dirty="0" smtClean="0">
                <a:solidFill>
                  <a:schemeClr val="tx1"/>
                </a:solidFill>
              </a:rPr>
              <a:t>2.2</a:t>
            </a:r>
            <a:r>
              <a:rPr lang="ja-JP" altLang="en-US" sz="1400" kern="0" dirty="0" err="1" smtClean="0">
                <a:solidFill>
                  <a:schemeClr val="tx1"/>
                </a:solidFill>
              </a:rPr>
              <a:t>ｍ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以下</a:t>
            </a:r>
            <a:endParaRPr lang="en-US" altLang="ja-JP" sz="1400" kern="0" dirty="0" smtClean="0">
              <a:solidFill>
                <a:schemeClr val="tx1"/>
              </a:solidFill>
            </a:endParaRPr>
          </a:p>
          <a:p>
            <a:r>
              <a:rPr lang="ja-JP" altLang="en-US" sz="1400" kern="0" dirty="0">
                <a:solidFill>
                  <a:schemeClr val="tx1"/>
                </a:solidFill>
              </a:rPr>
              <a:t>　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　　　の場合は</a:t>
            </a:r>
            <a:r>
              <a:rPr lang="en-US" altLang="ja-JP" sz="1400" kern="0" dirty="0" smtClean="0">
                <a:solidFill>
                  <a:schemeClr val="tx1"/>
                </a:solidFill>
              </a:rPr>
              <a:t>15cm</a:t>
            </a:r>
            <a:r>
              <a:rPr lang="ja-JP" altLang="en-US" sz="1400" kern="0" dirty="0">
                <a:solidFill>
                  <a:schemeClr val="tx1"/>
                </a:solidFill>
              </a:rPr>
              <a:t>以上）</a:t>
            </a:r>
            <a:endParaRPr lang="en-US" altLang="ja-JP" sz="1400" kern="0" dirty="0">
              <a:solidFill>
                <a:schemeClr val="tx1"/>
              </a:solidFill>
            </a:endParaRPr>
          </a:p>
          <a:p>
            <a:endParaRPr lang="en-US" altLang="ja-JP" sz="900" kern="0" dirty="0">
              <a:solidFill>
                <a:schemeClr val="tx1"/>
              </a:solidFill>
            </a:endParaRPr>
          </a:p>
          <a:p>
            <a:r>
              <a:rPr lang="ja-JP" altLang="en-US" sz="1400" kern="0" dirty="0" smtClean="0"/>
              <a:t>□ ３．控え壁はあるか。 </a:t>
            </a:r>
            <a:r>
              <a:rPr lang="ja-JP" altLang="en-US" sz="1400" kern="0" dirty="0"/>
              <a:t>（塀の高さが</a:t>
            </a:r>
            <a:r>
              <a:rPr lang="en-US" altLang="ja-JP" sz="1400" kern="0" dirty="0"/>
              <a:t>1.2</a:t>
            </a:r>
            <a:r>
              <a:rPr lang="ja-JP" altLang="en-US" sz="1400" kern="0" dirty="0" err="1"/>
              <a:t>ｍ</a:t>
            </a:r>
            <a:r>
              <a:rPr lang="ja-JP" altLang="en-US" sz="1400" kern="0" dirty="0"/>
              <a:t>超の</a:t>
            </a:r>
            <a:r>
              <a:rPr lang="ja-JP" altLang="en-US" sz="1400" kern="0" dirty="0" smtClean="0"/>
              <a:t>場合）</a:t>
            </a:r>
            <a:endParaRPr lang="en-US" altLang="ja-JP" sz="1400" kern="0" dirty="0" smtClean="0"/>
          </a:p>
          <a:p>
            <a:r>
              <a:rPr lang="ja-JP" altLang="en-US" sz="1400" kern="0" dirty="0">
                <a:solidFill>
                  <a:schemeClr val="tx1"/>
                </a:solidFill>
              </a:rPr>
              <a:t>　　　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・塀の長さ</a:t>
            </a:r>
            <a:r>
              <a:rPr lang="en-US" altLang="ja-JP" sz="1400" kern="0" dirty="0" smtClean="0">
                <a:solidFill>
                  <a:schemeClr val="tx1"/>
                </a:solidFill>
              </a:rPr>
              <a:t>3.4</a:t>
            </a:r>
            <a:r>
              <a:rPr lang="ja-JP" altLang="en-US" sz="1400" kern="0" dirty="0" err="1" smtClean="0">
                <a:solidFill>
                  <a:schemeClr val="tx1"/>
                </a:solidFill>
              </a:rPr>
              <a:t>ｍ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以下ごとに、塀の高さの</a:t>
            </a:r>
            <a:r>
              <a:rPr lang="en-US" altLang="ja-JP" sz="1400" kern="0" dirty="0" smtClean="0">
                <a:solidFill>
                  <a:schemeClr val="tx1"/>
                </a:solidFill>
              </a:rPr>
              <a:t>1/5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以上突出した</a:t>
            </a:r>
            <a:endParaRPr lang="en-US" altLang="ja-JP" sz="1400" kern="0" dirty="0" smtClean="0">
              <a:solidFill>
                <a:schemeClr val="tx1"/>
              </a:solidFill>
            </a:endParaRPr>
          </a:p>
          <a:p>
            <a:r>
              <a:rPr lang="ja-JP" altLang="en-US" sz="1400" kern="0" dirty="0">
                <a:solidFill>
                  <a:schemeClr val="tx1"/>
                </a:solidFill>
              </a:rPr>
              <a:t>　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　　　控え壁があるか。</a:t>
            </a:r>
            <a:endParaRPr lang="en-US" altLang="ja-JP" sz="1400" kern="0" dirty="0" smtClean="0">
              <a:solidFill>
                <a:schemeClr val="tx1"/>
              </a:solidFill>
            </a:endParaRPr>
          </a:p>
          <a:p>
            <a:endParaRPr lang="en-US" altLang="ja-JP" sz="900" kern="0" dirty="0">
              <a:solidFill>
                <a:schemeClr val="tx1"/>
              </a:solidFill>
            </a:endParaRPr>
          </a:p>
          <a:p>
            <a:r>
              <a:rPr lang="ja-JP" altLang="en-US" sz="1400" kern="0" dirty="0" smtClean="0"/>
              <a:t>□ ４．基礎があるか</a:t>
            </a:r>
            <a:endParaRPr lang="en-US" altLang="ja-JP" sz="1400" kern="0" dirty="0" smtClean="0"/>
          </a:p>
          <a:p>
            <a:r>
              <a:rPr lang="ja-JP" altLang="en-US" sz="1400" kern="0" dirty="0" smtClean="0">
                <a:solidFill>
                  <a:schemeClr val="tx1"/>
                </a:solidFill>
              </a:rPr>
              <a:t>　　　・コンクリートの基礎があるか。</a:t>
            </a:r>
            <a:endParaRPr lang="en-US" altLang="ja-JP" sz="1400" kern="0" dirty="0" smtClean="0">
              <a:solidFill>
                <a:schemeClr val="tx1"/>
              </a:solidFill>
            </a:endParaRPr>
          </a:p>
          <a:p>
            <a:endParaRPr lang="en-US" altLang="ja-JP" sz="1400" kern="0" dirty="0" smtClean="0"/>
          </a:p>
          <a:p>
            <a:r>
              <a:rPr lang="ja-JP" altLang="en-US" sz="1400" kern="0" dirty="0" smtClean="0"/>
              <a:t>□ ５．</a:t>
            </a:r>
            <a:r>
              <a:rPr lang="ja-JP" altLang="en-US" sz="1400" kern="0" dirty="0"/>
              <a:t>塀は健全</a:t>
            </a:r>
            <a:r>
              <a:rPr lang="ja-JP" altLang="en-US" sz="1400" kern="0" dirty="0" smtClean="0"/>
              <a:t>か</a:t>
            </a:r>
            <a:endParaRPr lang="en-US" altLang="ja-JP" sz="1400" kern="0" dirty="0"/>
          </a:p>
          <a:p>
            <a:r>
              <a:rPr lang="ja-JP" altLang="en-US" sz="1400" kern="0" dirty="0">
                <a:solidFill>
                  <a:schemeClr val="tx1"/>
                </a:solidFill>
              </a:rPr>
              <a:t>　　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　・塀</a:t>
            </a:r>
            <a:r>
              <a:rPr lang="ja-JP" altLang="en-US" sz="1400" kern="0" dirty="0">
                <a:solidFill>
                  <a:schemeClr val="tx1"/>
                </a:solidFill>
              </a:rPr>
              <a:t>に傾き、ひび割れはないか。</a:t>
            </a:r>
            <a:endParaRPr lang="en-US" altLang="ja-JP" sz="1400" kern="0" dirty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endParaRPr lang="en-US" altLang="ja-JP" sz="1600" kern="0" dirty="0" smtClean="0">
              <a:solidFill>
                <a:schemeClr val="tx1"/>
              </a:solidFill>
            </a:endParaRPr>
          </a:p>
          <a:p>
            <a:r>
              <a:rPr lang="ja-JP" altLang="en-US" sz="1400" kern="0" dirty="0" smtClean="0">
                <a:solidFill>
                  <a:schemeClr val="tx1"/>
                </a:solidFill>
              </a:rPr>
              <a:t>＜専門家に相談しましょう＞</a:t>
            </a:r>
            <a:endParaRPr lang="en-US" altLang="ja-JP" sz="1400" kern="0" dirty="0" smtClean="0">
              <a:solidFill>
                <a:schemeClr val="tx1"/>
              </a:solidFill>
            </a:endParaRPr>
          </a:p>
          <a:p>
            <a:endParaRPr lang="en-US" altLang="ja-JP" sz="800" kern="0" dirty="0" smtClean="0">
              <a:solidFill>
                <a:schemeClr val="tx1"/>
              </a:solidFill>
            </a:endParaRPr>
          </a:p>
          <a:p>
            <a:r>
              <a:rPr lang="ja-JP" altLang="en-US" sz="1400" kern="0" dirty="0" smtClean="0"/>
              <a:t>□ ６．塀に鉄筋は入っているか</a:t>
            </a:r>
            <a:endParaRPr lang="en-US" altLang="ja-JP" sz="1400" kern="0" dirty="0" smtClean="0"/>
          </a:p>
          <a:p>
            <a:r>
              <a:rPr lang="ja-JP" altLang="en-US" sz="1400" kern="0" dirty="0">
                <a:solidFill>
                  <a:schemeClr val="tx1"/>
                </a:solidFill>
              </a:rPr>
              <a:t>　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　　・塀の中に直径９</a:t>
            </a:r>
            <a:r>
              <a:rPr lang="en-US" altLang="ja-JP" sz="1400" kern="0" dirty="0" smtClean="0">
                <a:solidFill>
                  <a:schemeClr val="tx1"/>
                </a:solidFill>
              </a:rPr>
              <a:t>mm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以上の鉄筋が、縦横とも　</a:t>
            </a:r>
            <a:r>
              <a:rPr lang="en-US" altLang="ja-JP" sz="1400" kern="0" dirty="0" smtClean="0">
                <a:solidFill>
                  <a:schemeClr val="tx1"/>
                </a:solidFill>
              </a:rPr>
              <a:t>80cm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間隔</a:t>
            </a:r>
            <a:endParaRPr lang="en-US" altLang="ja-JP" sz="1400" kern="0" dirty="0" smtClean="0">
              <a:solidFill>
                <a:schemeClr val="tx1"/>
              </a:solidFill>
            </a:endParaRPr>
          </a:p>
          <a:p>
            <a:r>
              <a:rPr lang="ja-JP" altLang="en-US" sz="1400" kern="0" dirty="0">
                <a:solidFill>
                  <a:schemeClr val="tx1"/>
                </a:solidFill>
              </a:rPr>
              <a:t>　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　　　以下で配筋されており、縦筋は壁頂部および基礎の横筋に、</a:t>
            </a:r>
            <a:endParaRPr lang="en-US" altLang="ja-JP" sz="1400" kern="0" dirty="0" smtClean="0">
              <a:solidFill>
                <a:schemeClr val="tx1"/>
              </a:solidFill>
            </a:endParaRPr>
          </a:p>
          <a:p>
            <a:r>
              <a:rPr lang="ja-JP" altLang="en-US" sz="1400" kern="0" dirty="0">
                <a:solidFill>
                  <a:schemeClr val="tx1"/>
                </a:solidFill>
              </a:rPr>
              <a:t>　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　　</a:t>
            </a:r>
            <a:r>
              <a:rPr lang="ja-JP" altLang="en-US" sz="1400" kern="0" dirty="0">
                <a:solidFill>
                  <a:schemeClr val="tx1"/>
                </a:solidFill>
              </a:rPr>
              <a:t> 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 横筋は縦筋にそれぞれかぎ掛けされているか。</a:t>
            </a:r>
            <a:endParaRPr lang="en-US" altLang="ja-JP" sz="1400" kern="0" dirty="0" smtClean="0">
              <a:solidFill>
                <a:schemeClr val="tx1"/>
              </a:solidFill>
            </a:endParaRPr>
          </a:p>
          <a:p>
            <a:r>
              <a:rPr lang="en-US" altLang="ja-JP" sz="1400" kern="0" dirty="0" smtClean="0">
                <a:solidFill>
                  <a:schemeClr val="tx1"/>
                </a:solidFill>
              </a:rPr>
              <a:t>      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・基礎の根入れ深さは</a:t>
            </a:r>
            <a:r>
              <a:rPr lang="en-US" altLang="ja-JP" sz="1400" kern="0" dirty="0" smtClean="0">
                <a:solidFill>
                  <a:schemeClr val="tx1"/>
                </a:solidFill>
              </a:rPr>
              <a:t>30cm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以上か</a:t>
            </a:r>
            <a:r>
              <a:rPr lang="ja-JP" altLang="en-US" sz="1400" kern="0" dirty="0">
                <a:solidFill>
                  <a:schemeClr val="tx1"/>
                </a:solidFill>
              </a:rPr>
              <a:t>。 （塀の高さが</a:t>
            </a:r>
            <a:r>
              <a:rPr lang="en-US" altLang="ja-JP" sz="1400" kern="0" dirty="0">
                <a:solidFill>
                  <a:schemeClr val="tx1"/>
                </a:solidFill>
              </a:rPr>
              <a:t>1.2</a:t>
            </a:r>
            <a:r>
              <a:rPr lang="ja-JP" altLang="en-US" sz="1400" kern="0" dirty="0" err="1">
                <a:solidFill>
                  <a:schemeClr val="tx1"/>
                </a:solidFill>
              </a:rPr>
              <a:t>ｍ</a:t>
            </a:r>
            <a:r>
              <a:rPr lang="ja-JP" altLang="en-US" sz="1400" kern="0" dirty="0">
                <a:solidFill>
                  <a:schemeClr val="tx1"/>
                </a:solidFill>
              </a:rPr>
              <a:t>超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の</a:t>
            </a:r>
            <a:endParaRPr lang="en-US" altLang="ja-JP" sz="1400" kern="0" dirty="0" smtClean="0">
              <a:solidFill>
                <a:schemeClr val="tx1"/>
              </a:solidFill>
            </a:endParaRPr>
          </a:p>
          <a:p>
            <a:r>
              <a:rPr lang="en-US" altLang="ja-JP" sz="1400" kern="0" dirty="0" smtClean="0">
                <a:solidFill>
                  <a:schemeClr val="tx1"/>
                </a:solidFill>
              </a:rPr>
              <a:t>        </a:t>
            </a:r>
            <a:r>
              <a:rPr lang="ja-JP" altLang="en-US" sz="1400" kern="0" dirty="0" smtClean="0">
                <a:solidFill>
                  <a:schemeClr val="tx1"/>
                </a:solidFill>
              </a:rPr>
              <a:t>場合）</a:t>
            </a:r>
            <a:endParaRPr lang="en-US" altLang="ja-JP" sz="900" kern="0" dirty="0">
              <a:solidFill>
                <a:schemeClr val="tx1"/>
              </a:solidFill>
            </a:endParaRPr>
          </a:p>
          <a:p>
            <a:r>
              <a:rPr lang="ja-JP" altLang="en-US" sz="1600" kern="0" dirty="0">
                <a:solidFill>
                  <a:schemeClr val="tx1"/>
                </a:solidFill>
              </a:rPr>
              <a:t>　</a:t>
            </a:r>
            <a:r>
              <a:rPr lang="ja-JP" altLang="en-US" sz="1600" kern="0" dirty="0" smtClean="0">
                <a:solidFill>
                  <a:schemeClr val="tx1"/>
                </a:solidFill>
              </a:rPr>
              <a:t>　</a:t>
            </a:r>
            <a:endParaRPr lang="ja-JP" altLang="en-US" sz="1600" kern="0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936776" y="1067545"/>
            <a:ext cx="1041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4087C8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ひび</a:t>
            </a:r>
            <a:r>
              <a:rPr lang="ja-JP" altLang="en-US" sz="1400" dirty="0">
                <a:solidFill>
                  <a:srgbClr val="4087C8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割</a:t>
            </a:r>
            <a:r>
              <a:rPr lang="ja-JP" altLang="en-US" sz="1400" dirty="0" smtClean="0">
                <a:solidFill>
                  <a:srgbClr val="4087C8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れ</a:t>
            </a:r>
            <a:endParaRPr kumimoji="1" lang="ja-JP" altLang="en-US" sz="1400" dirty="0">
              <a:solidFill>
                <a:srgbClr val="4087C8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56177" y="1575842"/>
            <a:ext cx="632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4087C8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鉄筋</a:t>
            </a:r>
            <a:endParaRPr kumimoji="1" lang="ja-JP" altLang="en-US" sz="1400" dirty="0">
              <a:solidFill>
                <a:srgbClr val="4087C8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7236" y="4288155"/>
            <a:ext cx="632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4087C8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厚さ</a:t>
            </a:r>
            <a:endParaRPr kumimoji="1" lang="ja-JP" altLang="en-US" sz="1400" dirty="0">
              <a:solidFill>
                <a:srgbClr val="4087C8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990936" y="5669280"/>
            <a:ext cx="8819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4087C8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根入れ</a:t>
            </a:r>
            <a:endParaRPr kumimoji="1" lang="ja-JP" altLang="en-US" sz="1400" dirty="0">
              <a:solidFill>
                <a:srgbClr val="4087C8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962486" y="4869180"/>
            <a:ext cx="774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rgbClr val="4087C8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控え壁</a:t>
            </a:r>
            <a:endParaRPr kumimoji="1" lang="ja-JP" altLang="en-US" sz="1400" dirty="0">
              <a:solidFill>
                <a:srgbClr val="4087C8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7545288" y="3916992"/>
            <a:ext cx="2304256" cy="174425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>
              <a:lnSpc>
                <a:spcPts val="1000"/>
              </a:lnSpc>
            </a:pPr>
            <a:r>
              <a:rPr lang="ja-JP" altLang="en-US" sz="900" kern="0" dirty="0" smtClean="0">
                <a:solidFill>
                  <a:schemeClr val="tx1"/>
                </a:solidFill>
              </a:rPr>
              <a:t>組積造 （れんが造、石造、</a:t>
            </a:r>
            <a:r>
              <a:rPr lang="ja-JP" altLang="en-US" sz="900" kern="0" dirty="0">
                <a:solidFill>
                  <a:schemeClr val="tx1"/>
                </a:solidFill>
              </a:rPr>
              <a:t>鉄筋</a:t>
            </a:r>
            <a:r>
              <a:rPr lang="ja-JP" altLang="en-US" sz="900" kern="0" dirty="0" smtClean="0">
                <a:solidFill>
                  <a:schemeClr val="tx1"/>
                </a:solidFill>
              </a:rPr>
              <a:t>のないブロック造） の塀の場合</a:t>
            </a:r>
            <a:endParaRPr lang="en-US" altLang="ja-JP" sz="900" kern="0" dirty="0" smtClean="0">
              <a:solidFill>
                <a:schemeClr val="tx1"/>
              </a:solidFill>
            </a:endParaRPr>
          </a:p>
          <a:p>
            <a:pPr>
              <a:lnSpc>
                <a:spcPts val="300"/>
              </a:lnSpc>
            </a:pPr>
            <a:endParaRPr lang="en-US" altLang="ja-JP" sz="900" kern="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00" kern="0" dirty="0" smtClean="0">
                <a:solidFill>
                  <a:schemeClr val="tx1"/>
                </a:solidFill>
              </a:rPr>
              <a:t>□ １．塀の高さは地盤から</a:t>
            </a:r>
            <a:r>
              <a:rPr lang="en-US" altLang="ja-JP" sz="900" kern="0" dirty="0" smtClean="0">
                <a:solidFill>
                  <a:schemeClr val="tx1"/>
                </a:solidFill>
              </a:rPr>
              <a:t>1.2</a:t>
            </a:r>
            <a:r>
              <a:rPr lang="ja-JP" altLang="en-US" sz="900" kern="0" dirty="0" err="1" smtClean="0">
                <a:solidFill>
                  <a:schemeClr val="tx1"/>
                </a:solidFill>
              </a:rPr>
              <a:t>ｍ</a:t>
            </a:r>
            <a:r>
              <a:rPr lang="ja-JP" altLang="en-US" sz="900" kern="0" dirty="0" smtClean="0">
                <a:solidFill>
                  <a:schemeClr val="tx1"/>
                </a:solidFill>
              </a:rPr>
              <a:t>以下か。</a:t>
            </a:r>
            <a:endParaRPr lang="en-US" altLang="ja-JP" sz="900" kern="0" dirty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00" kern="0" dirty="0">
                <a:solidFill>
                  <a:schemeClr val="tx1"/>
                </a:solidFill>
              </a:rPr>
              <a:t>□ </a:t>
            </a:r>
            <a:r>
              <a:rPr lang="ja-JP" altLang="en-US" sz="900" kern="0" dirty="0" smtClean="0">
                <a:solidFill>
                  <a:schemeClr val="tx1"/>
                </a:solidFill>
              </a:rPr>
              <a:t>２．塀の厚さは十分か。</a:t>
            </a:r>
            <a:endParaRPr lang="en-US" altLang="ja-JP" sz="900" kern="0" dirty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00" kern="0" dirty="0" smtClean="0">
                <a:solidFill>
                  <a:schemeClr val="tx1"/>
                </a:solidFill>
              </a:rPr>
              <a:t>□ ３．塀の長さ４ｍ以下ごとに、塀の厚さの</a:t>
            </a:r>
            <a:endParaRPr lang="en-US" altLang="ja-JP" sz="900" kern="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00" kern="0" dirty="0" smtClean="0">
                <a:solidFill>
                  <a:schemeClr val="tx1"/>
                </a:solidFill>
              </a:rPr>
              <a:t>　　　　</a:t>
            </a:r>
            <a:r>
              <a:rPr lang="en-US" altLang="ja-JP" sz="900" kern="0" dirty="0" smtClean="0">
                <a:solidFill>
                  <a:schemeClr val="tx1"/>
                </a:solidFill>
              </a:rPr>
              <a:t>1.5</a:t>
            </a:r>
            <a:r>
              <a:rPr lang="ja-JP" altLang="en-US" sz="900" kern="0" dirty="0" smtClean="0">
                <a:solidFill>
                  <a:schemeClr val="tx1"/>
                </a:solidFill>
              </a:rPr>
              <a:t>倍以上突出した控え壁があるか。</a:t>
            </a:r>
            <a:endParaRPr lang="en-US" altLang="ja-JP" sz="900" kern="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00" kern="0" dirty="0" smtClean="0">
                <a:solidFill>
                  <a:schemeClr val="tx1"/>
                </a:solidFill>
              </a:rPr>
              <a:t>□ ４．基礎があるか。　　</a:t>
            </a:r>
            <a:endParaRPr lang="en-US" altLang="ja-JP" sz="900" kern="0" dirty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00" kern="0" dirty="0" smtClean="0">
                <a:solidFill>
                  <a:schemeClr val="tx1"/>
                </a:solidFill>
              </a:rPr>
              <a:t>□ ５．塀</a:t>
            </a:r>
            <a:r>
              <a:rPr lang="ja-JP" altLang="en-US" sz="900" kern="0" dirty="0">
                <a:solidFill>
                  <a:schemeClr val="tx1"/>
                </a:solidFill>
              </a:rPr>
              <a:t>に傾き、ひび割れはないか。</a:t>
            </a:r>
            <a:endParaRPr lang="en-US" altLang="ja-JP" sz="900" kern="0" dirty="0">
              <a:solidFill>
                <a:schemeClr val="tx1"/>
              </a:solidFill>
            </a:endParaRPr>
          </a:p>
          <a:p>
            <a:pPr>
              <a:lnSpc>
                <a:spcPts val="1300"/>
              </a:lnSpc>
            </a:pPr>
            <a:endParaRPr lang="en-US" altLang="ja-JP" sz="900" kern="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00" kern="0" dirty="0" smtClean="0">
                <a:solidFill>
                  <a:schemeClr val="tx1"/>
                </a:solidFill>
              </a:rPr>
              <a:t>＜専門家に相談しましょう＞</a:t>
            </a:r>
            <a:endParaRPr lang="en-US" altLang="ja-JP" sz="900" kern="0" dirty="0" smtClean="0">
              <a:solidFill>
                <a:schemeClr val="tx1"/>
              </a:solidFill>
            </a:endParaRPr>
          </a:p>
          <a:p>
            <a:pPr>
              <a:lnSpc>
                <a:spcPts val="1200"/>
              </a:lnSpc>
            </a:pPr>
            <a:r>
              <a:rPr lang="ja-JP" altLang="en-US" sz="900" kern="0" dirty="0" smtClean="0">
                <a:solidFill>
                  <a:schemeClr val="tx1"/>
                </a:solidFill>
              </a:rPr>
              <a:t>□ ６．基礎の根入れ深さは</a:t>
            </a:r>
            <a:r>
              <a:rPr lang="en-US" altLang="ja-JP" sz="900" kern="0" dirty="0" smtClean="0">
                <a:solidFill>
                  <a:schemeClr val="tx1"/>
                </a:solidFill>
              </a:rPr>
              <a:t>20cm</a:t>
            </a:r>
            <a:r>
              <a:rPr lang="ja-JP" altLang="en-US" sz="900" kern="0" dirty="0" smtClean="0">
                <a:solidFill>
                  <a:schemeClr val="tx1"/>
                </a:solidFill>
              </a:rPr>
              <a:t>以上か。</a:t>
            </a:r>
            <a:endParaRPr lang="en-US" altLang="ja-JP" sz="9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0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5154908F-1419-4CAC-B4AE-9298353669D5}" vid="{E00009AC-6EF1-4080-B073-2679ADBAC50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3701</TotalTime>
  <Words>77</Words>
  <Application>Microsoft Office PowerPoint</Application>
  <PresentationFormat>A4 210 x 297 mm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ＤＦ特太ゴシック体</vt:lpstr>
      <vt:lpstr>HGP創英角ｺﾞｼｯｸUB</vt:lpstr>
      <vt:lpstr>ＭＳ Ｐゴシック</vt:lpstr>
      <vt:lpstr>Arial</vt:lpstr>
      <vt:lpstr>Calibri</vt:lpstr>
      <vt:lpstr>Times New Roman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建築基準法の防火避難規定</dc:title>
  <dc:creator>なし</dc:creator>
  <cp:lastModifiedBy>成田 貴秋</cp:lastModifiedBy>
  <cp:revision>262</cp:revision>
  <cp:lastPrinted>2018-06-20T11:21:00Z</cp:lastPrinted>
  <dcterms:created xsi:type="dcterms:W3CDTF">2016-05-19T10:32:57Z</dcterms:created>
  <dcterms:modified xsi:type="dcterms:W3CDTF">2018-07-09T05:53:01Z</dcterms:modified>
</cp:coreProperties>
</file>